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06" r:id="rId2"/>
    <p:sldId id="409" r:id="rId3"/>
    <p:sldId id="410" r:id="rId4"/>
    <p:sldId id="412" r:id="rId5"/>
    <p:sldId id="413" r:id="rId6"/>
    <p:sldId id="427" r:id="rId7"/>
    <p:sldId id="415" r:id="rId8"/>
    <p:sldId id="416" r:id="rId9"/>
    <p:sldId id="417" r:id="rId10"/>
    <p:sldId id="419" r:id="rId11"/>
    <p:sldId id="420" r:id="rId12"/>
    <p:sldId id="426" r:id="rId13"/>
    <p:sldId id="429" r:id="rId14"/>
    <p:sldId id="424" r:id="rId15"/>
    <p:sldId id="421" r:id="rId16"/>
    <p:sldId id="414" r:id="rId17"/>
    <p:sldId id="430" r:id="rId18"/>
    <p:sldId id="422" r:id="rId19"/>
    <p:sldId id="432" r:id="rId20"/>
    <p:sldId id="428" r:id="rId21"/>
    <p:sldId id="431" r:id="rId22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874">
          <p15:clr>
            <a:srgbClr val="A4A3A4"/>
          </p15:clr>
        </p15:guide>
        <p15:guide id="2" orient="horz" pos="1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>
          <p15:clr>
            <a:srgbClr val="A4A3A4"/>
          </p15:clr>
        </p15:guide>
        <p15:guide id="2" pos="32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7" autoAdjust="0"/>
    <p:restoredTop sz="81279" autoAdjust="0"/>
  </p:normalViewPr>
  <p:slideViewPr>
    <p:cSldViewPr snapToGrid="0" snapToObjects="1">
      <p:cViewPr>
        <p:scale>
          <a:sx n="80" d="100"/>
          <a:sy n="80" d="100"/>
        </p:scale>
        <p:origin x="1896" y="456"/>
      </p:cViewPr>
      <p:guideLst>
        <p:guide pos="7874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8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436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57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5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37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05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7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264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016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42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de-DE" sz="3530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>
            <a:fillRect/>
          </a:stretch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240"/>
            </a:lvl5pPr>
            <a:lvl6pPr marL="1506855" indent="-253365">
              <a:buFont typeface="Wingdings" panose="05000000000000000000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anose="05000000000000000000" pitchFamily="2" charset="2"/>
              <a:buChar char="§"/>
              <a:defRPr sz="2800"/>
            </a:lvl1pPr>
            <a:lvl2pPr marL="506730" indent="-253365">
              <a:buFont typeface="Wingdings" panose="05000000000000000000" pitchFamily="2" charset="2"/>
              <a:buChar char="§"/>
              <a:defRPr sz="2520"/>
            </a:lvl2pPr>
            <a:lvl3pPr marL="760095" indent="-253365">
              <a:buFont typeface="Wingdings" panose="05000000000000000000" pitchFamily="2" charset="2"/>
              <a:buChar char="§"/>
              <a:defRPr sz="2520"/>
            </a:lvl3pPr>
            <a:lvl4pPr marL="1000125" indent="-240030">
              <a:buFont typeface="Wingdings" panose="05000000000000000000" pitchFamily="2" charset="2"/>
              <a:buChar char="§"/>
              <a:defRPr sz="2240"/>
            </a:lvl4pPr>
            <a:lvl5pPr marL="1253490" indent="-253365">
              <a:buFont typeface="Wingdings" panose="05000000000000000000" pitchFamily="2" charset="2"/>
              <a:buChar char="§"/>
              <a:defRPr sz="2240"/>
            </a:lvl5pPr>
            <a:lvl6pPr marL="1253490" indent="0" defTabSz="1506855">
              <a:buFont typeface="Wingdings" panose="05000000000000000000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 sz="353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</p:spPr>
        <p:txBody>
          <a:bodyPr/>
          <a:lstStyle/>
          <a:p>
            <a:endParaRPr lang="de-DE" sz="3530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3530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15.02.21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6.wdp"/><Relationship Id="rId18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14.png"/><Relationship Id="rId17" Type="http://schemas.microsoft.com/office/2007/relationships/hdphoto" Target="../media/hdphoto7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9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15.png"/><Relationship Id="rId10" Type="http://schemas.openxmlformats.org/officeDocument/2006/relationships/image" Target="../media/image66.png"/><Relationship Id="rId19" Type="http://schemas.openxmlformats.org/officeDocument/2006/relationships/image" Target="../media/image71.png"/><Relationship Id="rId4" Type="http://schemas.openxmlformats.org/officeDocument/2006/relationships/image" Target="../media/image26.pn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4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6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5.png"/><Relationship Id="rId17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8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6.png"/><Relationship Id="rId18" Type="http://schemas.microsoft.com/office/2007/relationships/hdphoto" Target="../media/hdphoto4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5.png"/><Relationship Id="rId17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8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320287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320287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bgerundetes Rechteck">
            <a:extLst>
              <a:ext uri="{FF2B5EF4-FFF2-40B4-BE49-F238E27FC236}">
                <a16:creationId xmlns:a16="http://schemas.microsoft.com/office/drawing/2014/main" id="{7793FDC6-ED83-0F4B-B71B-B37BB4A4A14E}"/>
              </a:ext>
            </a:extLst>
          </p:cNvPr>
          <p:cNvSpPr/>
          <p:nvPr/>
        </p:nvSpPr>
        <p:spPr>
          <a:xfrm>
            <a:off x="400858" y="8374328"/>
            <a:ext cx="12040697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/>
              <a:t>fundamental assumption of ICA is that the data is a </a:t>
            </a:r>
            <a:r>
              <a:rPr lang="en-US" sz="1800">
                <a:solidFill>
                  <a:schemeClr val="accent5"/>
                </a:solidFill>
              </a:rPr>
              <a:t>linear mixture of statistically independent sources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02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1626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9066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It can be shown that this can be formulated as an eigenvector problem, where: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D, E </a:t>
                </a:r>
                <a:r>
                  <a:rPr lang="en-US" sz="2000" dirty="0"/>
                  <a:t>are the singular values and eigenvectors composed from the covariance matrix of </a:t>
                </a:r>
                <a:r>
                  <a:rPr lang="en-US" sz="2000" b="1" dirty="0"/>
                  <a:t>X 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i="0"/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2000"/>
                        </m:ctrlPr>
                      </m:dPr>
                      <m:e>
                        <m:r>
                          <a:rPr lang="de-DE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)</a:t>
                </a:r>
                <a:r>
                  <a:rPr lang="en-US" sz="2000" b="1" dirty="0"/>
                  <a:t> </a:t>
                </a:r>
                <a:endParaRPr lang="de-DE" sz="2000" b="1" dirty="0"/>
              </a:p>
            </p:txBody>
          </p:sp>
        </mc:Choice>
        <mc:Fallback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405624"/>
              </a:xfrm>
              <a:prstGeom prst="rect">
                <a:avLst/>
              </a:prstGeom>
              <a:blipFill>
                <a:blip r:embed="rId7"/>
                <a:stretch>
                  <a:fillRect l="-515" t="-6061" b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6972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865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865704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04956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two non gaussian distributions overlayed will be more gaussian than one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a gaussian </a:t>
            </a:r>
            <a:r>
              <a:rPr lang="en-US" sz="1800" dirty="0" err="1"/>
              <a:t>disitribution</a:t>
            </a:r>
            <a:r>
              <a:rPr lang="en-US" sz="1800" dirty="0"/>
              <a:t>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13904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938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15881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mean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eigenvectors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solves this by minimizing or maximation a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74556" y="4316164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EBAF101-82AD-9C4F-8471-6D5B86A56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12" b="13608"/>
          <a:stretch/>
        </p:blipFill>
        <p:spPr>
          <a:xfrm>
            <a:off x="1286669" y="5213541"/>
            <a:ext cx="9228138" cy="328419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82824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8870725" y="5251814"/>
            <a:ext cx="1686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[Amari et. al, 1996]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31092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Optimiziation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uexp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r>
                          <a:rPr lang="en-US" sz="1800" i="0"/>
                          <m:t>−</m:t>
                        </m:r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/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u</m:t>
                            </m:r>
                          </m:e>
                          <m:sup>
                            <m:r>
                              <a:rPr lang="en-US" sz="1800" i="0"/>
                              <m:t>2</m:t>
                            </m:r>
                          </m:sup>
                        </m:sSup>
                        <m:r>
                          <a:rPr lang="en-US" sz="1800" i="0"/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/>
                          <m:t>g</m:t>
                        </m:r>
                      </m:e>
                      <m:sub>
                        <m:r>
                          <a:rPr lang="en-US" sz="1800" i="0"/>
                          <m:t>1</m:t>
                        </m:r>
                      </m:sub>
                    </m:sSub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tanh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/>
                          <m:t>u</m:t>
                        </m:r>
                      </m:e>
                    </m:d>
                  </m:oMath>
                </a14:m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5819693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02A076-8964-D64A-B686-B606C32CC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0" b="6382"/>
          <a:stretch/>
        </p:blipFill>
        <p:spPr>
          <a:xfrm>
            <a:off x="145185" y="2156143"/>
            <a:ext cx="12105672" cy="67596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1061352" y="7697018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792050" y="6073627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1087000" y="4345348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144708" y="2892369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</p:spTree>
    <p:extLst>
      <p:ext uri="{BB962C8B-B14F-4D97-AF65-F5344CB8AC3E}">
        <p14:creationId xmlns:p14="http://schemas.microsoft.com/office/powerpoint/2010/main" val="193104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0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792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0225080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dirty="0"/>
              <a:t>Chapter 1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</a:rPr>
              <a:t>https://</a:t>
            </a:r>
            <a:r>
              <a:rPr lang="en-US" sz="1800" dirty="0" err="1">
                <a:latin typeface="+mj-lt"/>
              </a:rPr>
              <a:t>medium.com</a:t>
            </a:r>
            <a:r>
              <a:rPr lang="en-US" sz="1800" dirty="0">
                <a:latin typeface="+mj-lt"/>
              </a:rPr>
              <a:t>/better-humans/how-to-have-more-meaningful-conversations-7b1f9120ff0d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9630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2491289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ACE7C6-4D3C-804F-AD91-C48F79A9EEDA}"/>
              </a:ext>
            </a:extLst>
          </p:cNvPr>
          <p:cNvSpPr txBox="1"/>
          <p:nvPr/>
        </p:nvSpPr>
        <p:spPr>
          <a:xfrm>
            <a:off x="410817" y="2186608"/>
            <a:ext cx="12084334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Components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􏰳{</a:t>
            </a:r>
            <a:r>
              <a:rPr lang="de-DE" dirty="0" err="1"/>
              <a:t>xxH</a:t>
            </a:r>
            <a:r>
              <a:rPr lang="de-DE" dirty="0"/>
              <a:t>} − 􏰳{x}􏰳{x}H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cumu</a:t>
            </a:r>
            <a:endParaRPr lang="de-DE" dirty="0"/>
          </a:p>
          <a:p>
            <a:r>
              <a:rPr lang="de-DE" dirty="0" err="1"/>
              <a:t>lants</a:t>
            </a:r>
            <a:r>
              <a:rPr lang="de-DE" dirty="0"/>
              <a:t>. The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cumulants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x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gap</a:t>
            </a:r>
            <a:r>
              <a:rPr lang="de-DE" dirty="0"/>
              <a:t> t</a:t>
            </a:r>
          </a:p>
          <a:p>
            <a:r>
              <a:rPr lang="de-DE" dirty="0"/>
              <a:t>o 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variable x </a:t>
            </a:r>
            <a:r>
              <a:rPr lang="de-DE" dirty="0" err="1"/>
              <a:t>is</a:t>
            </a:r>
            <a:r>
              <a:rPr lang="de-DE" dirty="0"/>
              <a:t> normal. 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8D3DE3-1D8E-D741-9B55-A4556156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3411459"/>
            <a:ext cx="8763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Basic Math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2491289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E0FB1F-4DD5-0C41-8399-EE7B1F26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3" y="2491289"/>
            <a:ext cx="7264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416022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2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251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1206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4631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1644</Words>
  <Application>Microsoft Macintosh PowerPoint</Application>
  <PresentationFormat>A3-Papier (297 x 420 mm)</PresentationFormat>
  <Paragraphs>197</Paragraphs>
  <Slides>21</Slides>
  <Notes>10</Notes>
  <HiddenSlides>0</HiddenSlides>
  <MMClips>17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 Math</vt:lpstr>
      <vt:lpstr>Charter Roman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</vt:lpstr>
      <vt:lpstr>ICA Signal Reconstruction From Mixed Example Signals to Deconstructed Signals</vt:lpstr>
      <vt:lpstr>Back Up I:  Alternative Interpretation of ICA</vt:lpstr>
      <vt:lpstr>Back Up II: Notes on peculiarities of ICA</vt:lpstr>
      <vt:lpstr>Literature Chapter 1</vt:lpstr>
      <vt:lpstr>Notes On ICA Assumptions</vt:lpstr>
      <vt:lpstr>Notes On ICA Basic Math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1261</cp:revision>
  <cp:lastPrinted>2021-02-13T22:05:07Z</cp:lastPrinted>
  <dcterms:created xsi:type="dcterms:W3CDTF">2021-02-13T22:05:07Z</dcterms:created>
  <dcterms:modified xsi:type="dcterms:W3CDTF">2021-02-17T22:46:59Z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1031-3.1.1.5096</vt:lpwstr>
  </property>
</Properties>
</file>